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Poppins Bold" charset="1" panose="00000800000000000000"/>
      <p:regular r:id="rId14"/>
    </p:embeddedFont>
    <p:embeddedFont>
      <p:font typeface="Canva Sans Bold" charset="1" panose="020B0803030501040103"/>
      <p:regular r:id="rId15"/>
    </p:embeddedFont>
    <p:embeddedFont>
      <p:font typeface="Canva Sans" charset="1" panose="020B0503030501040103"/>
      <p:regular r:id="rId16"/>
    </p:embeddedFont>
    <p:embeddedFont>
      <p:font typeface="Roboto Bold" charset="1" panose="02000000000000000000"/>
      <p:regular r:id="rId17"/>
    </p:embeddedFont>
    <p:embeddedFont>
      <p:font typeface="Poppins" charset="1" panose="00000500000000000000"/>
      <p:regular r:id="rId18"/>
    </p:embeddedFont>
    <p:embeddedFont>
      <p:font typeface="Telegraf" charset="1" panose="00000500000000000000"/>
      <p:regular r:id="rId19"/>
    </p:embeddedFont>
    <p:embeddedFont>
      <p:font typeface="Telegraf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733952" y="-8347359"/>
            <a:ext cx="20590236" cy="2059023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428699" y="2081605"/>
            <a:ext cx="6526261" cy="11839022"/>
          </a:xfrm>
          <a:custGeom>
            <a:avLst/>
            <a:gdLst/>
            <a:ahLst/>
            <a:cxnLst/>
            <a:rect r="r" b="b" t="t" l="l"/>
            <a:pathLst>
              <a:path h="11839022" w="6526261">
                <a:moveTo>
                  <a:pt x="0" y="0"/>
                </a:moveTo>
                <a:lnTo>
                  <a:pt x="6526261" y="0"/>
                </a:lnTo>
                <a:lnTo>
                  <a:pt x="6526261" y="11839023"/>
                </a:lnTo>
                <a:lnTo>
                  <a:pt x="0" y="118390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650621" y="764048"/>
            <a:ext cx="608679" cy="608679"/>
            <a:chOff x="0" y="0"/>
            <a:chExt cx="285198" cy="2851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85198" cy="285198"/>
            </a:xfrm>
            <a:custGeom>
              <a:avLst/>
              <a:gdLst/>
              <a:ahLst/>
              <a:cxnLst/>
              <a:rect r="r" b="b" t="t" l="l"/>
              <a:pathLst>
                <a:path h="285198" w="285198">
                  <a:moveTo>
                    <a:pt x="142599" y="0"/>
                  </a:moveTo>
                  <a:lnTo>
                    <a:pt x="142599" y="0"/>
                  </a:lnTo>
                  <a:cubicBezTo>
                    <a:pt x="180419" y="0"/>
                    <a:pt x="216689" y="15024"/>
                    <a:pt x="243432" y="41766"/>
                  </a:cubicBezTo>
                  <a:cubicBezTo>
                    <a:pt x="270174" y="68509"/>
                    <a:pt x="285198" y="104779"/>
                    <a:pt x="285198" y="142599"/>
                  </a:cubicBezTo>
                  <a:lnTo>
                    <a:pt x="285198" y="142599"/>
                  </a:lnTo>
                  <a:cubicBezTo>
                    <a:pt x="285198" y="221354"/>
                    <a:pt x="221354" y="285198"/>
                    <a:pt x="142599" y="285198"/>
                  </a:cubicBezTo>
                  <a:lnTo>
                    <a:pt x="142599" y="285198"/>
                  </a:lnTo>
                  <a:cubicBezTo>
                    <a:pt x="63844" y="285198"/>
                    <a:pt x="0" y="221354"/>
                    <a:pt x="0" y="142599"/>
                  </a:cubicBezTo>
                  <a:lnTo>
                    <a:pt x="0" y="142599"/>
                  </a:lnTo>
                  <a:cubicBezTo>
                    <a:pt x="0" y="63844"/>
                    <a:pt x="63844" y="0"/>
                    <a:pt x="14259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85198" cy="3423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794218" y="882785"/>
            <a:ext cx="321485" cy="371204"/>
          </a:xfrm>
          <a:custGeom>
            <a:avLst/>
            <a:gdLst/>
            <a:ahLst/>
            <a:cxnLst/>
            <a:rect r="r" b="b" t="t" l="l"/>
            <a:pathLst>
              <a:path h="371204" w="321485">
                <a:moveTo>
                  <a:pt x="0" y="0"/>
                </a:moveTo>
                <a:lnTo>
                  <a:pt x="321485" y="0"/>
                </a:lnTo>
                <a:lnTo>
                  <a:pt x="321485" y="371204"/>
                </a:lnTo>
                <a:lnTo>
                  <a:pt x="0" y="3712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51325" y="2624226"/>
            <a:ext cx="9913685" cy="3008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71"/>
              </a:lnSpc>
            </a:pPr>
            <a:r>
              <a:rPr lang="en-US" b="true" sz="1062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ARTIFICIAL INTELLIGENCE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5362055" y="5436018"/>
            <a:ext cx="321025" cy="32102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912644" y="2808421"/>
            <a:ext cx="881574" cy="88157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240E3D">
                      <a:alpha val="100000"/>
                    </a:srgbClr>
                  </a:gs>
                  <a:gs pos="100000">
                    <a:srgbClr val="690088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040518" y="2936295"/>
            <a:ext cx="625825" cy="625825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651325" y="6396317"/>
            <a:ext cx="12481547" cy="755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6"/>
              </a:lnSpc>
            </a:pPr>
            <a:r>
              <a:rPr lang="en-US" sz="43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Presentation By: Bhoomi Raghav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51325" y="7246342"/>
            <a:ext cx="12481547" cy="755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6"/>
              </a:lnSpc>
            </a:pPr>
            <a:r>
              <a:rPr lang="en-US" sz="43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Roll No. 2501730254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651325" y="8096367"/>
            <a:ext cx="12481547" cy="755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6"/>
              </a:lnSpc>
            </a:pPr>
            <a:r>
              <a:rPr lang="en-US" sz="43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Course: B.Tech CSE AI/ML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61303" y="2059328"/>
            <a:ext cx="3456590" cy="5822118"/>
            <a:chOff x="0" y="0"/>
            <a:chExt cx="535516" cy="9019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5516" cy="901998"/>
            </a:xfrm>
            <a:custGeom>
              <a:avLst/>
              <a:gdLst/>
              <a:ahLst/>
              <a:cxnLst/>
              <a:rect r="r" b="b" t="t" l="l"/>
              <a:pathLst>
                <a:path h="901998" w="535516">
                  <a:moveTo>
                    <a:pt x="51514" y="0"/>
                  </a:moveTo>
                  <a:lnTo>
                    <a:pt x="484002" y="0"/>
                  </a:lnTo>
                  <a:cubicBezTo>
                    <a:pt x="497664" y="0"/>
                    <a:pt x="510767" y="5427"/>
                    <a:pt x="520428" y="15088"/>
                  </a:cubicBezTo>
                  <a:cubicBezTo>
                    <a:pt x="530089" y="24749"/>
                    <a:pt x="535516" y="37852"/>
                    <a:pt x="535516" y="51514"/>
                  </a:cubicBezTo>
                  <a:lnTo>
                    <a:pt x="535516" y="850484"/>
                  </a:lnTo>
                  <a:cubicBezTo>
                    <a:pt x="535516" y="864146"/>
                    <a:pt x="530089" y="877249"/>
                    <a:pt x="520428" y="886910"/>
                  </a:cubicBezTo>
                  <a:cubicBezTo>
                    <a:pt x="510767" y="896571"/>
                    <a:pt x="497664" y="901998"/>
                    <a:pt x="484002" y="901998"/>
                  </a:cubicBezTo>
                  <a:lnTo>
                    <a:pt x="51514" y="901998"/>
                  </a:lnTo>
                  <a:cubicBezTo>
                    <a:pt x="37852" y="901998"/>
                    <a:pt x="24749" y="896571"/>
                    <a:pt x="15088" y="886910"/>
                  </a:cubicBezTo>
                  <a:cubicBezTo>
                    <a:pt x="5427" y="877249"/>
                    <a:pt x="0" y="864146"/>
                    <a:pt x="0" y="850484"/>
                  </a:cubicBezTo>
                  <a:lnTo>
                    <a:pt x="0" y="51514"/>
                  </a:lnTo>
                  <a:cubicBezTo>
                    <a:pt x="0" y="37852"/>
                    <a:pt x="5427" y="24749"/>
                    <a:pt x="15088" y="15088"/>
                  </a:cubicBezTo>
                  <a:cubicBezTo>
                    <a:pt x="24749" y="5427"/>
                    <a:pt x="37852" y="0"/>
                    <a:pt x="51514" y="0"/>
                  </a:cubicBezTo>
                  <a:close/>
                </a:path>
              </a:pathLst>
            </a:custGeom>
            <a:blipFill>
              <a:blip r:embed="rId2"/>
              <a:stretch>
                <a:fillRect l="-6110" t="0" r="-611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5456635" y="2059328"/>
            <a:ext cx="2698130" cy="5822118"/>
            <a:chOff x="0" y="0"/>
            <a:chExt cx="418011" cy="9019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18011" cy="901998"/>
            </a:xfrm>
            <a:custGeom>
              <a:avLst/>
              <a:gdLst/>
              <a:ahLst/>
              <a:cxnLst/>
              <a:rect r="r" b="b" t="t" l="l"/>
              <a:pathLst>
                <a:path h="901998" w="418011">
                  <a:moveTo>
                    <a:pt x="65995" y="0"/>
                  </a:moveTo>
                  <a:lnTo>
                    <a:pt x="352016" y="0"/>
                  </a:lnTo>
                  <a:cubicBezTo>
                    <a:pt x="388464" y="0"/>
                    <a:pt x="418011" y="29547"/>
                    <a:pt x="418011" y="65995"/>
                  </a:cubicBezTo>
                  <a:lnTo>
                    <a:pt x="418011" y="836003"/>
                  </a:lnTo>
                  <a:cubicBezTo>
                    <a:pt x="418011" y="853506"/>
                    <a:pt x="411058" y="870292"/>
                    <a:pt x="398681" y="882669"/>
                  </a:cubicBezTo>
                  <a:cubicBezTo>
                    <a:pt x="386305" y="895045"/>
                    <a:pt x="369519" y="901998"/>
                    <a:pt x="352016" y="901998"/>
                  </a:cubicBezTo>
                  <a:lnTo>
                    <a:pt x="65995" y="901998"/>
                  </a:lnTo>
                  <a:cubicBezTo>
                    <a:pt x="29547" y="901998"/>
                    <a:pt x="0" y="872451"/>
                    <a:pt x="0" y="836003"/>
                  </a:cubicBezTo>
                  <a:lnTo>
                    <a:pt x="0" y="65995"/>
                  </a:lnTo>
                  <a:cubicBezTo>
                    <a:pt x="0" y="29547"/>
                    <a:pt x="29547" y="0"/>
                    <a:pt x="65995" y="0"/>
                  </a:cubicBezTo>
                  <a:close/>
                </a:path>
              </a:pathLst>
            </a:custGeom>
            <a:blipFill>
              <a:blip r:embed="rId3"/>
              <a:stretch>
                <a:fillRect l="-21882" t="0" r="-2188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168243" y="7006291"/>
            <a:ext cx="881574" cy="88157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240E3D">
                      <a:alpha val="100000"/>
                    </a:srgbClr>
                  </a:gs>
                  <a:gs pos="100000">
                    <a:srgbClr val="690088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296118" y="7134166"/>
            <a:ext cx="625825" cy="62582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060329" y="8561503"/>
            <a:ext cx="321025" cy="321025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028735" y="2087903"/>
            <a:ext cx="7621886" cy="2416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4"/>
              </a:lnSpc>
            </a:pPr>
            <a:r>
              <a:rPr lang="en-US" sz="84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Welcome to the AI World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986382" y="4305935"/>
            <a:ext cx="9129273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Artificial intelligence (AI) enables machines to perform tasks requiring human intelligence like learning, reasoning, and problem-solving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It uses data and algorithms to improve performance and is widely used in everyday applications like virtual assistants, navigation, and medical diagnosis.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575"/>
            <a:ext cx="11374902" cy="1264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4"/>
              </a:lnSpc>
            </a:pPr>
            <a:r>
              <a:rPr lang="en-US" sz="84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Technologies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048912" y="2089422"/>
            <a:ext cx="6113872" cy="6322003"/>
            <a:chOff x="0" y="0"/>
            <a:chExt cx="947199" cy="9794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47199" cy="979444"/>
            </a:xfrm>
            <a:custGeom>
              <a:avLst/>
              <a:gdLst/>
              <a:ahLst/>
              <a:cxnLst/>
              <a:rect r="r" b="b" t="t" l="l"/>
              <a:pathLst>
                <a:path h="979444" w="947199">
                  <a:moveTo>
                    <a:pt x="29125" y="0"/>
                  </a:moveTo>
                  <a:lnTo>
                    <a:pt x="918074" y="0"/>
                  </a:lnTo>
                  <a:cubicBezTo>
                    <a:pt x="925799" y="0"/>
                    <a:pt x="933206" y="3068"/>
                    <a:pt x="938668" y="8530"/>
                  </a:cubicBezTo>
                  <a:cubicBezTo>
                    <a:pt x="944130" y="13992"/>
                    <a:pt x="947199" y="21400"/>
                    <a:pt x="947199" y="29125"/>
                  </a:cubicBezTo>
                  <a:lnTo>
                    <a:pt x="947199" y="950319"/>
                  </a:lnTo>
                  <a:cubicBezTo>
                    <a:pt x="947199" y="966404"/>
                    <a:pt x="934159" y="979444"/>
                    <a:pt x="918074" y="979444"/>
                  </a:cubicBezTo>
                  <a:lnTo>
                    <a:pt x="29125" y="979444"/>
                  </a:lnTo>
                  <a:cubicBezTo>
                    <a:pt x="21400" y="979444"/>
                    <a:pt x="13992" y="976375"/>
                    <a:pt x="8530" y="970913"/>
                  </a:cubicBezTo>
                  <a:cubicBezTo>
                    <a:pt x="3068" y="965451"/>
                    <a:pt x="0" y="958043"/>
                    <a:pt x="0" y="950319"/>
                  </a:cubicBezTo>
                  <a:lnTo>
                    <a:pt x="0" y="29125"/>
                  </a:lnTo>
                  <a:cubicBezTo>
                    <a:pt x="0" y="21400"/>
                    <a:pt x="3068" y="13992"/>
                    <a:pt x="8530" y="8530"/>
                  </a:cubicBezTo>
                  <a:cubicBezTo>
                    <a:pt x="13992" y="3068"/>
                    <a:pt x="21400" y="0"/>
                    <a:pt x="29125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2576" r="0" b="-22576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03367" y="2148419"/>
            <a:ext cx="8640633" cy="2240861"/>
            <a:chOff x="0" y="0"/>
            <a:chExt cx="2781896" cy="72145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81896" cy="721457"/>
            </a:xfrm>
            <a:custGeom>
              <a:avLst/>
              <a:gdLst/>
              <a:ahLst/>
              <a:cxnLst/>
              <a:rect r="r" b="b" t="t" l="l"/>
              <a:pathLst>
                <a:path h="721457" w="2781896">
                  <a:moveTo>
                    <a:pt x="37106" y="0"/>
                  </a:moveTo>
                  <a:lnTo>
                    <a:pt x="2744790" y="0"/>
                  </a:lnTo>
                  <a:cubicBezTo>
                    <a:pt x="2765283" y="0"/>
                    <a:pt x="2781896" y="16613"/>
                    <a:pt x="2781896" y="37106"/>
                  </a:cubicBezTo>
                  <a:lnTo>
                    <a:pt x="2781896" y="684350"/>
                  </a:lnTo>
                  <a:cubicBezTo>
                    <a:pt x="2781896" y="694192"/>
                    <a:pt x="2777987" y="703630"/>
                    <a:pt x="2771028" y="710589"/>
                  </a:cubicBezTo>
                  <a:cubicBezTo>
                    <a:pt x="2764069" y="717547"/>
                    <a:pt x="2754631" y="721457"/>
                    <a:pt x="2744790" y="721457"/>
                  </a:cubicBezTo>
                  <a:lnTo>
                    <a:pt x="37106" y="721457"/>
                  </a:lnTo>
                  <a:cubicBezTo>
                    <a:pt x="27265" y="721457"/>
                    <a:pt x="17827" y="717547"/>
                    <a:pt x="10868" y="710589"/>
                  </a:cubicBezTo>
                  <a:cubicBezTo>
                    <a:pt x="3909" y="703630"/>
                    <a:pt x="0" y="694192"/>
                    <a:pt x="0" y="684350"/>
                  </a:cubicBezTo>
                  <a:lnTo>
                    <a:pt x="0" y="37106"/>
                  </a:lnTo>
                  <a:cubicBezTo>
                    <a:pt x="0" y="27265"/>
                    <a:pt x="3909" y="17827"/>
                    <a:pt x="10868" y="10868"/>
                  </a:cubicBezTo>
                  <a:cubicBezTo>
                    <a:pt x="17827" y="3909"/>
                    <a:pt x="27265" y="0"/>
                    <a:pt x="371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781896" cy="778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03367" y="4836955"/>
            <a:ext cx="8640633" cy="2240861"/>
            <a:chOff x="0" y="0"/>
            <a:chExt cx="2781896" cy="72145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81896" cy="721457"/>
            </a:xfrm>
            <a:custGeom>
              <a:avLst/>
              <a:gdLst/>
              <a:ahLst/>
              <a:cxnLst/>
              <a:rect r="r" b="b" t="t" l="l"/>
              <a:pathLst>
                <a:path h="721457" w="2781896">
                  <a:moveTo>
                    <a:pt x="37106" y="0"/>
                  </a:moveTo>
                  <a:lnTo>
                    <a:pt x="2744790" y="0"/>
                  </a:lnTo>
                  <a:cubicBezTo>
                    <a:pt x="2765283" y="0"/>
                    <a:pt x="2781896" y="16613"/>
                    <a:pt x="2781896" y="37106"/>
                  </a:cubicBezTo>
                  <a:lnTo>
                    <a:pt x="2781896" y="684350"/>
                  </a:lnTo>
                  <a:cubicBezTo>
                    <a:pt x="2781896" y="694192"/>
                    <a:pt x="2777987" y="703630"/>
                    <a:pt x="2771028" y="710589"/>
                  </a:cubicBezTo>
                  <a:cubicBezTo>
                    <a:pt x="2764069" y="717547"/>
                    <a:pt x="2754631" y="721457"/>
                    <a:pt x="2744790" y="721457"/>
                  </a:cubicBezTo>
                  <a:lnTo>
                    <a:pt x="37106" y="721457"/>
                  </a:lnTo>
                  <a:cubicBezTo>
                    <a:pt x="27265" y="721457"/>
                    <a:pt x="17827" y="717547"/>
                    <a:pt x="10868" y="710589"/>
                  </a:cubicBezTo>
                  <a:cubicBezTo>
                    <a:pt x="3909" y="703630"/>
                    <a:pt x="0" y="694192"/>
                    <a:pt x="0" y="684350"/>
                  </a:cubicBezTo>
                  <a:lnTo>
                    <a:pt x="0" y="37106"/>
                  </a:lnTo>
                  <a:cubicBezTo>
                    <a:pt x="0" y="27265"/>
                    <a:pt x="3909" y="17827"/>
                    <a:pt x="10868" y="10868"/>
                  </a:cubicBezTo>
                  <a:cubicBezTo>
                    <a:pt x="17827" y="3909"/>
                    <a:pt x="27265" y="0"/>
                    <a:pt x="371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2781896" cy="778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03367" y="7525491"/>
            <a:ext cx="8640633" cy="2240861"/>
            <a:chOff x="0" y="0"/>
            <a:chExt cx="2781896" cy="72145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81896" cy="721457"/>
            </a:xfrm>
            <a:custGeom>
              <a:avLst/>
              <a:gdLst/>
              <a:ahLst/>
              <a:cxnLst/>
              <a:rect r="r" b="b" t="t" l="l"/>
              <a:pathLst>
                <a:path h="721457" w="2781896">
                  <a:moveTo>
                    <a:pt x="37106" y="0"/>
                  </a:moveTo>
                  <a:lnTo>
                    <a:pt x="2744790" y="0"/>
                  </a:lnTo>
                  <a:cubicBezTo>
                    <a:pt x="2765283" y="0"/>
                    <a:pt x="2781896" y="16613"/>
                    <a:pt x="2781896" y="37106"/>
                  </a:cubicBezTo>
                  <a:lnTo>
                    <a:pt x="2781896" y="684350"/>
                  </a:lnTo>
                  <a:cubicBezTo>
                    <a:pt x="2781896" y="694192"/>
                    <a:pt x="2777987" y="703630"/>
                    <a:pt x="2771028" y="710589"/>
                  </a:cubicBezTo>
                  <a:cubicBezTo>
                    <a:pt x="2764069" y="717547"/>
                    <a:pt x="2754631" y="721457"/>
                    <a:pt x="2744790" y="721457"/>
                  </a:cubicBezTo>
                  <a:lnTo>
                    <a:pt x="37106" y="721457"/>
                  </a:lnTo>
                  <a:cubicBezTo>
                    <a:pt x="27265" y="721457"/>
                    <a:pt x="17827" y="717547"/>
                    <a:pt x="10868" y="710589"/>
                  </a:cubicBezTo>
                  <a:cubicBezTo>
                    <a:pt x="3909" y="703630"/>
                    <a:pt x="0" y="694192"/>
                    <a:pt x="0" y="684350"/>
                  </a:cubicBezTo>
                  <a:lnTo>
                    <a:pt x="0" y="37106"/>
                  </a:lnTo>
                  <a:cubicBezTo>
                    <a:pt x="0" y="27265"/>
                    <a:pt x="3909" y="17827"/>
                    <a:pt x="10868" y="10868"/>
                  </a:cubicBezTo>
                  <a:cubicBezTo>
                    <a:pt x="17827" y="3909"/>
                    <a:pt x="27265" y="0"/>
                    <a:pt x="371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2781896" cy="778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03367" y="2119751"/>
            <a:ext cx="8640633" cy="81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</a:t>
            </a:r>
            <a:r>
              <a:rPr lang="en-US" b="true" sz="2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ACHINE LEARNING (ML)</a:t>
            </a:r>
          </a:p>
          <a:p>
            <a:pPr algn="ctr">
              <a:lnSpc>
                <a:spcPts val="336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433130" y="4848374"/>
            <a:ext cx="8640633" cy="81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DE</a:t>
            </a:r>
            <a:r>
              <a:rPr lang="en-US" b="true" sz="2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EP LEARNING (DL)</a:t>
            </a:r>
          </a:p>
          <a:p>
            <a:pPr algn="ctr">
              <a:lnSpc>
                <a:spcPts val="336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503367" y="7487391"/>
            <a:ext cx="8640633" cy="81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N</a:t>
            </a:r>
            <a:r>
              <a:rPr lang="en-US" b="true" sz="2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ATURAL LANGUAGE PROCESSING (NLP)</a:t>
            </a:r>
          </a:p>
          <a:p>
            <a:pPr algn="ctr">
              <a:lnSpc>
                <a:spcPts val="336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808510" y="2716100"/>
            <a:ext cx="5889873" cy="167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ML</a:t>
            </a: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systems learn from data without being explicitly programmed. Types include supervised, unsupervised, and reinforcement learning</a:t>
            </a:r>
          </a:p>
          <a:p>
            <a:pPr algn="ctr">
              <a:lnSpc>
                <a:spcPts val="71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808510" y="5404636"/>
            <a:ext cx="5889873" cy="167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U</a:t>
            </a: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ses neural networks like CNNs, RNNs, LSTMs, and Transformers. Used in imaging, speech, and autonomous systems.</a:t>
            </a:r>
          </a:p>
          <a:p>
            <a:pPr algn="ctr">
              <a:lnSpc>
                <a:spcPts val="71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808510" y="8096991"/>
            <a:ext cx="5889873" cy="1261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H</a:t>
            </a: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elps machines understand human language. Used in chatbots, translation, and sentiment analysis</a:t>
            </a:r>
          </a:p>
          <a:p>
            <a:pPr algn="ctr">
              <a:lnSpc>
                <a:spcPts val="71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575"/>
            <a:ext cx="11374902" cy="1264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4"/>
              </a:lnSpc>
            </a:pPr>
            <a:r>
              <a:rPr lang="en-US" sz="84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Technologies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048912" y="2089422"/>
            <a:ext cx="6113872" cy="6322003"/>
            <a:chOff x="0" y="0"/>
            <a:chExt cx="947199" cy="9794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47199" cy="979444"/>
            </a:xfrm>
            <a:custGeom>
              <a:avLst/>
              <a:gdLst/>
              <a:ahLst/>
              <a:cxnLst/>
              <a:rect r="r" b="b" t="t" l="l"/>
              <a:pathLst>
                <a:path h="979444" w="947199">
                  <a:moveTo>
                    <a:pt x="29125" y="0"/>
                  </a:moveTo>
                  <a:lnTo>
                    <a:pt x="918074" y="0"/>
                  </a:lnTo>
                  <a:cubicBezTo>
                    <a:pt x="925799" y="0"/>
                    <a:pt x="933206" y="3068"/>
                    <a:pt x="938668" y="8530"/>
                  </a:cubicBezTo>
                  <a:cubicBezTo>
                    <a:pt x="944130" y="13992"/>
                    <a:pt x="947199" y="21400"/>
                    <a:pt x="947199" y="29125"/>
                  </a:cubicBezTo>
                  <a:lnTo>
                    <a:pt x="947199" y="950319"/>
                  </a:lnTo>
                  <a:cubicBezTo>
                    <a:pt x="947199" y="966404"/>
                    <a:pt x="934159" y="979444"/>
                    <a:pt x="918074" y="979444"/>
                  </a:cubicBezTo>
                  <a:lnTo>
                    <a:pt x="29125" y="979444"/>
                  </a:lnTo>
                  <a:cubicBezTo>
                    <a:pt x="21400" y="979444"/>
                    <a:pt x="13992" y="976375"/>
                    <a:pt x="8530" y="970913"/>
                  </a:cubicBezTo>
                  <a:cubicBezTo>
                    <a:pt x="3068" y="965451"/>
                    <a:pt x="0" y="958043"/>
                    <a:pt x="0" y="950319"/>
                  </a:cubicBezTo>
                  <a:lnTo>
                    <a:pt x="0" y="29125"/>
                  </a:lnTo>
                  <a:cubicBezTo>
                    <a:pt x="0" y="21400"/>
                    <a:pt x="3068" y="13992"/>
                    <a:pt x="8530" y="8530"/>
                  </a:cubicBezTo>
                  <a:cubicBezTo>
                    <a:pt x="13992" y="3068"/>
                    <a:pt x="21400" y="0"/>
                    <a:pt x="29125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2576" r="0" b="-22576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03367" y="2148419"/>
            <a:ext cx="8640633" cy="2240861"/>
            <a:chOff x="0" y="0"/>
            <a:chExt cx="2781896" cy="72145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81896" cy="721457"/>
            </a:xfrm>
            <a:custGeom>
              <a:avLst/>
              <a:gdLst/>
              <a:ahLst/>
              <a:cxnLst/>
              <a:rect r="r" b="b" t="t" l="l"/>
              <a:pathLst>
                <a:path h="721457" w="2781896">
                  <a:moveTo>
                    <a:pt x="37106" y="0"/>
                  </a:moveTo>
                  <a:lnTo>
                    <a:pt x="2744790" y="0"/>
                  </a:lnTo>
                  <a:cubicBezTo>
                    <a:pt x="2765283" y="0"/>
                    <a:pt x="2781896" y="16613"/>
                    <a:pt x="2781896" y="37106"/>
                  </a:cubicBezTo>
                  <a:lnTo>
                    <a:pt x="2781896" y="684350"/>
                  </a:lnTo>
                  <a:cubicBezTo>
                    <a:pt x="2781896" y="694192"/>
                    <a:pt x="2777987" y="703630"/>
                    <a:pt x="2771028" y="710589"/>
                  </a:cubicBezTo>
                  <a:cubicBezTo>
                    <a:pt x="2764069" y="717547"/>
                    <a:pt x="2754631" y="721457"/>
                    <a:pt x="2744790" y="721457"/>
                  </a:cubicBezTo>
                  <a:lnTo>
                    <a:pt x="37106" y="721457"/>
                  </a:lnTo>
                  <a:cubicBezTo>
                    <a:pt x="27265" y="721457"/>
                    <a:pt x="17827" y="717547"/>
                    <a:pt x="10868" y="710589"/>
                  </a:cubicBezTo>
                  <a:cubicBezTo>
                    <a:pt x="3909" y="703630"/>
                    <a:pt x="0" y="694192"/>
                    <a:pt x="0" y="684350"/>
                  </a:cubicBezTo>
                  <a:lnTo>
                    <a:pt x="0" y="37106"/>
                  </a:lnTo>
                  <a:cubicBezTo>
                    <a:pt x="0" y="27265"/>
                    <a:pt x="3909" y="17827"/>
                    <a:pt x="10868" y="10868"/>
                  </a:cubicBezTo>
                  <a:cubicBezTo>
                    <a:pt x="17827" y="3909"/>
                    <a:pt x="27265" y="0"/>
                    <a:pt x="371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781896" cy="778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03367" y="4836955"/>
            <a:ext cx="8640633" cy="2240861"/>
            <a:chOff x="0" y="0"/>
            <a:chExt cx="2781896" cy="72145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81896" cy="721457"/>
            </a:xfrm>
            <a:custGeom>
              <a:avLst/>
              <a:gdLst/>
              <a:ahLst/>
              <a:cxnLst/>
              <a:rect r="r" b="b" t="t" l="l"/>
              <a:pathLst>
                <a:path h="721457" w="2781896">
                  <a:moveTo>
                    <a:pt x="37106" y="0"/>
                  </a:moveTo>
                  <a:lnTo>
                    <a:pt x="2744790" y="0"/>
                  </a:lnTo>
                  <a:cubicBezTo>
                    <a:pt x="2765283" y="0"/>
                    <a:pt x="2781896" y="16613"/>
                    <a:pt x="2781896" y="37106"/>
                  </a:cubicBezTo>
                  <a:lnTo>
                    <a:pt x="2781896" y="684350"/>
                  </a:lnTo>
                  <a:cubicBezTo>
                    <a:pt x="2781896" y="694192"/>
                    <a:pt x="2777987" y="703630"/>
                    <a:pt x="2771028" y="710589"/>
                  </a:cubicBezTo>
                  <a:cubicBezTo>
                    <a:pt x="2764069" y="717547"/>
                    <a:pt x="2754631" y="721457"/>
                    <a:pt x="2744790" y="721457"/>
                  </a:cubicBezTo>
                  <a:lnTo>
                    <a:pt x="37106" y="721457"/>
                  </a:lnTo>
                  <a:cubicBezTo>
                    <a:pt x="27265" y="721457"/>
                    <a:pt x="17827" y="717547"/>
                    <a:pt x="10868" y="710589"/>
                  </a:cubicBezTo>
                  <a:cubicBezTo>
                    <a:pt x="3909" y="703630"/>
                    <a:pt x="0" y="694192"/>
                    <a:pt x="0" y="684350"/>
                  </a:cubicBezTo>
                  <a:lnTo>
                    <a:pt x="0" y="37106"/>
                  </a:lnTo>
                  <a:cubicBezTo>
                    <a:pt x="0" y="27265"/>
                    <a:pt x="3909" y="17827"/>
                    <a:pt x="10868" y="10868"/>
                  </a:cubicBezTo>
                  <a:cubicBezTo>
                    <a:pt x="17827" y="3909"/>
                    <a:pt x="27265" y="0"/>
                    <a:pt x="371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2781896" cy="778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03367" y="7525491"/>
            <a:ext cx="8640633" cy="2240861"/>
            <a:chOff x="0" y="0"/>
            <a:chExt cx="2781896" cy="72145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81896" cy="721457"/>
            </a:xfrm>
            <a:custGeom>
              <a:avLst/>
              <a:gdLst/>
              <a:ahLst/>
              <a:cxnLst/>
              <a:rect r="r" b="b" t="t" l="l"/>
              <a:pathLst>
                <a:path h="721457" w="2781896">
                  <a:moveTo>
                    <a:pt x="37106" y="0"/>
                  </a:moveTo>
                  <a:lnTo>
                    <a:pt x="2744790" y="0"/>
                  </a:lnTo>
                  <a:cubicBezTo>
                    <a:pt x="2765283" y="0"/>
                    <a:pt x="2781896" y="16613"/>
                    <a:pt x="2781896" y="37106"/>
                  </a:cubicBezTo>
                  <a:lnTo>
                    <a:pt x="2781896" y="684350"/>
                  </a:lnTo>
                  <a:cubicBezTo>
                    <a:pt x="2781896" y="694192"/>
                    <a:pt x="2777987" y="703630"/>
                    <a:pt x="2771028" y="710589"/>
                  </a:cubicBezTo>
                  <a:cubicBezTo>
                    <a:pt x="2764069" y="717547"/>
                    <a:pt x="2754631" y="721457"/>
                    <a:pt x="2744790" y="721457"/>
                  </a:cubicBezTo>
                  <a:lnTo>
                    <a:pt x="37106" y="721457"/>
                  </a:lnTo>
                  <a:cubicBezTo>
                    <a:pt x="27265" y="721457"/>
                    <a:pt x="17827" y="717547"/>
                    <a:pt x="10868" y="710589"/>
                  </a:cubicBezTo>
                  <a:cubicBezTo>
                    <a:pt x="3909" y="703630"/>
                    <a:pt x="0" y="694192"/>
                    <a:pt x="0" y="684350"/>
                  </a:cubicBezTo>
                  <a:lnTo>
                    <a:pt x="0" y="37106"/>
                  </a:lnTo>
                  <a:cubicBezTo>
                    <a:pt x="0" y="27265"/>
                    <a:pt x="3909" y="17827"/>
                    <a:pt x="10868" y="10868"/>
                  </a:cubicBezTo>
                  <a:cubicBezTo>
                    <a:pt x="17827" y="3909"/>
                    <a:pt x="27265" y="0"/>
                    <a:pt x="371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2781896" cy="778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03367" y="2119751"/>
            <a:ext cx="8640633" cy="81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b="true" sz="2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COMPUTER VISION</a:t>
            </a:r>
          </a:p>
          <a:p>
            <a:pPr algn="ctr">
              <a:lnSpc>
                <a:spcPts val="336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433130" y="4848374"/>
            <a:ext cx="8640633" cy="81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ROBOTICS &amp;</a:t>
            </a:r>
            <a:r>
              <a:rPr lang="en-US" b="true" sz="2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AUTONOMOUS SYSTEMS</a:t>
            </a:r>
          </a:p>
          <a:p>
            <a:pPr algn="ctr">
              <a:lnSpc>
                <a:spcPts val="336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503367" y="7487391"/>
            <a:ext cx="8640633" cy="81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AI </a:t>
            </a:r>
            <a:r>
              <a:rPr lang="en-US" b="true" sz="2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TOOLS &amp; PLATFORMS</a:t>
            </a:r>
          </a:p>
          <a:p>
            <a:pPr algn="ctr">
              <a:lnSpc>
                <a:spcPts val="336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808510" y="2716100"/>
            <a:ext cx="5889873" cy="1261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</a:t>
            </a: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terprets visual data such as images &amp; videos. Used in face recognition, medical imaging, and surveillance</a:t>
            </a:r>
          </a:p>
          <a:p>
            <a:pPr algn="ctr">
              <a:lnSpc>
                <a:spcPts val="71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808510" y="5404636"/>
            <a:ext cx="5889873" cy="1261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Combin</a:t>
            </a: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es AI with sensors and controllers. Used in manufacturing, logistics, and healthcare</a:t>
            </a:r>
          </a:p>
          <a:p>
            <a:pPr algn="ctr">
              <a:lnSpc>
                <a:spcPts val="71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808510" y="8096991"/>
            <a:ext cx="5889873" cy="849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</a:t>
            </a:r>
            <a:r>
              <a:rPr lang="en-US" sz="23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ensorFlow, PyTorch, Scikit learn, AWS Sagemaker, Google Vertex AI</a:t>
            </a:r>
          </a:p>
          <a:p>
            <a:pPr algn="ctr">
              <a:lnSpc>
                <a:spcPts val="71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181661" y="-4640469"/>
            <a:ext cx="10085599" cy="10026766"/>
          </a:xfrm>
          <a:custGeom>
            <a:avLst/>
            <a:gdLst/>
            <a:ahLst/>
            <a:cxnLst/>
            <a:rect r="r" b="b" t="t" l="l"/>
            <a:pathLst>
              <a:path h="10026766" w="10085599">
                <a:moveTo>
                  <a:pt x="0" y="0"/>
                </a:moveTo>
                <a:lnTo>
                  <a:pt x="10085599" y="0"/>
                </a:lnTo>
                <a:lnTo>
                  <a:pt x="10085599" y="10026767"/>
                </a:lnTo>
                <a:lnTo>
                  <a:pt x="0" y="100267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231496" y="5386298"/>
            <a:ext cx="3636763" cy="3615549"/>
          </a:xfrm>
          <a:custGeom>
            <a:avLst/>
            <a:gdLst/>
            <a:ahLst/>
            <a:cxnLst/>
            <a:rect r="r" b="b" t="t" l="l"/>
            <a:pathLst>
              <a:path h="3615549" w="3636763">
                <a:moveTo>
                  <a:pt x="0" y="0"/>
                </a:moveTo>
                <a:lnTo>
                  <a:pt x="3636763" y="0"/>
                </a:lnTo>
                <a:lnTo>
                  <a:pt x="3636763" y="3615548"/>
                </a:lnTo>
                <a:lnTo>
                  <a:pt x="0" y="36155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187336" y="6848394"/>
            <a:ext cx="11913328" cy="11843833"/>
          </a:xfrm>
          <a:custGeom>
            <a:avLst/>
            <a:gdLst/>
            <a:ahLst/>
            <a:cxnLst/>
            <a:rect r="r" b="b" t="t" l="l"/>
            <a:pathLst>
              <a:path h="11843833" w="11913328">
                <a:moveTo>
                  <a:pt x="0" y="0"/>
                </a:moveTo>
                <a:lnTo>
                  <a:pt x="11913328" y="0"/>
                </a:lnTo>
                <a:lnTo>
                  <a:pt x="11913328" y="11843833"/>
                </a:lnTo>
                <a:lnTo>
                  <a:pt x="0" y="118438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692333" y="6671451"/>
            <a:ext cx="3636763" cy="3615549"/>
          </a:xfrm>
          <a:custGeom>
            <a:avLst/>
            <a:gdLst/>
            <a:ahLst/>
            <a:cxnLst/>
            <a:rect r="r" b="b" t="t" l="l"/>
            <a:pathLst>
              <a:path h="3615549" w="3636763">
                <a:moveTo>
                  <a:pt x="0" y="0"/>
                </a:moveTo>
                <a:lnTo>
                  <a:pt x="3636763" y="0"/>
                </a:lnTo>
                <a:lnTo>
                  <a:pt x="3636763" y="3615549"/>
                </a:lnTo>
                <a:lnTo>
                  <a:pt x="0" y="36155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7194072"/>
            <a:ext cx="16230600" cy="7526941"/>
          </a:xfrm>
          <a:custGeom>
            <a:avLst/>
            <a:gdLst/>
            <a:ahLst/>
            <a:cxnLst/>
            <a:rect r="r" b="b" t="t" l="l"/>
            <a:pathLst>
              <a:path h="7526941" w="16230600">
                <a:moveTo>
                  <a:pt x="0" y="0"/>
                </a:moveTo>
                <a:lnTo>
                  <a:pt x="16230600" y="0"/>
                </a:lnTo>
                <a:lnTo>
                  <a:pt x="16230600" y="7526941"/>
                </a:lnTo>
                <a:lnTo>
                  <a:pt x="0" y="75269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87336" y="515790"/>
            <a:ext cx="11235687" cy="112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84"/>
              </a:lnSpc>
            </a:pPr>
            <a:r>
              <a:rPr lang="en-US" b="true" sz="84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USE OF AI IN INDIA</a:t>
            </a:r>
          </a:p>
          <a:p>
            <a:pPr algn="ctr">
              <a:lnSpc>
                <a:spcPts val="606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4333691" y="-4640469"/>
            <a:ext cx="10085599" cy="10026766"/>
          </a:xfrm>
          <a:custGeom>
            <a:avLst/>
            <a:gdLst/>
            <a:ahLst/>
            <a:cxnLst/>
            <a:rect r="r" b="b" t="t" l="l"/>
            <a:pathLst>
              <a:path h="10026766" w="10085599">
                <a:moveTo>
                  <a:pt x="0" y="0"/>
                </a:moveTo>
                <a:lnTo>
                  <a:pt x="10085599" y="0"/>
                </a:lnTo>
                <a:lnTo>
                  <a:pt x="10085599" y="10026767"/>
                </a:lnTo>
                <a:lnTo>
                  <a:pt x="0" y="100267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95093" y="3344896"/>
            <a:ext cx="4563724" cy="66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68"/>
              </a:lnSpc>
              <a:spcBef>
                <a:spcPct val="0"/>
              </a:spcBef>
            </a:pPr>
            <a:r>
              <a:rPr lang="en-US" b="true" sz="369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INDIAN RAILWAYS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59300" y="3344896"/>
            <a:ext cx="4786360" cy="78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68"/>
              </a:lnSpc>
              <a:spcBef>
                <a:spcPct val="0"/>
              </a:spcBef>
            </a:pPr>
            <a:r>
              <a:rPr lang="en-US" b="true" sz="369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b="true" sz="369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APOLLO HOSPITALS </a:t>
            </a:r>
          </a:p>
          <a:p>
            <a:pPr algn="ctr">
              <a:lnSpc>
                <a:spcPts val="548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3155348" y="5136276"/>
            <a:ext cx="5940" cy="311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6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133551" y="4417491"/>
            <a:ext cx="4886809" cy="3539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8"/>
              </a:lnSpc>
            </a:pPr>
            <a:r>
              <a:rPr lang="en-US" sz="2877">
                <a:solidFill>
                  <a:srgbClr val="FEFFFF"/>
                </a:solidFill>
                <a:latin typeface="Canva Sans"/>
                <a:ea typeface="Canva Sans"/>
                <a:cs typeface="Canva Sans"/>
                <a:sym typeface="Canva Sans"/>
              </a:rPr>
              <a:t>PREDICTIVE M</a:t>
            </a:r>
            <a:r>
              <a:rPr lang="en-US" sz="2877">
                <a:solidFill>
                  <a:srgbClr val="FEFFFF"/>
                </a:solidFill>
                <a:latin typeface="Canva Sans"/>
                <a:ea typeface="Canva Sans"/>
                <a:cs typeface="Canva Sans"/>
                <a:sym typeface="Canva Sans"/>
              </a:rPr>
              <a:t>AINTENANCE AI PREDICTS ENGINE FAILURES USING VIBRATION AND TEMPERATURE DATA.</a:t>
            </a:r>
          </a:p>
          <a:p>
            <a:pPr algn="ctr">
              <a:lnSpc>
                <a:spcPts val="4028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725937" y="4630053"/>
            <a:ext cx="4607754" cy="2218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PROHEALTH AI PREDICTS DISEASES EARLY AND CREATES PERSONALISED PLANS.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34544" y="566939"/>
            <a:ext cx="5079435" cy="2198972"/>
          </a:xfrm>
          <a:custGeom>
            <a:avLst/>
            <a:gdLst/>
            <a:ahLst/>
            <a:cxnLst/>
            <a:rect r="r" b="b" t="t" l="l"/>
            <a:pathLst>
              <a:path h="2198972" w="5079435">
                <a:moveTo>
                  <a:pt x="0" y="0"/>
                </a:moveTo>
                <a:lnTo>
                  <a:pt x="5079436" y="0"/>
                </a:lnTo>
                <a:lnTo>
                  <a:pt x="5079436" y="2198972"/>
                </a:lnTo>
                <a:lnTo>
                  <a:pt x="0" y="2198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161970" y="-1523140"/>
            <a:ext cx="4331093" cy="12072733"/>
          </a:xfrm>
          <a:custGeom>
            <a:avLst/>
            <a:gdLst/>
            <a:ahLst/>
            <a:cxnLst/>
            <a:rect r="r" b="b" t="t" l="l"/>
            <a:pathLst>
              <a:path h="12072733" w="4331093">
                <a:moveTo>
                  <a:pt x="0" y="0"/>
                </a:moveTo>
                <a:lnTo>
                  <a:pt x="4331093" y="0"/>
                </a:lnTo>
                <a:lnTo>
                  <a:pt x="4331093" y="12072733"/>
                </a:lnTo>
                <a:lnTo>
                  <a:pt x="0" y="12072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19582" y="8350621"/>
            <a:ext cx="5079435" cy="2198972"/>
          </a:xfrm>
          <a:custGeom>
            <a:avLst/>
            <a:gdLst/>
            <a:ahLst/>
            <a:cxnLst/>
            <a:rect r="r" b="b" t="t" l="l"/>
            <a:pathLst>
              <a:path h="2198972" w="5079435">
                <a:moveTo>
                  <a:pt x="0" y="0"/>
                </a:moveTo>
                <a:lnTo>
                  <a:pt x="5079436" y="0"/>
                </a:lnTo>
                <a:lnTo>
                  <a:pt x="5079436" y="2198972"/>
                </a:lnTo>
                <a:lnTo>
                  <a:pt x="0" y="2198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6118877" y="-292655"/>
            <a:ext cx="4331093" cy="12072733"/>
          </a:xfrm>
          <a:custGeom>
            <a:avLst/>
            <a:gdLst/>
            <a:ahLst/>
            <a:cxnLst/>
            <a:rect r="r" b="b" t="t" l="l"/>
            <a:pathLst>
              <a:path h="12072733" w="4331093">
                <a:moveTo>
                  <a:pt x="0" y="12072733"/>
                </a:moveTo>
                <a:lnTo>
                  <a:pt x="4331093" y="12072733"/>
                </a:lnTo>
                <a:lnTo>
                  <a:pt x="4331093" y="0"/>
                </a:lnTo>
                <a:lnTo>
                  <a:pt x="0" y="0"/>
                </a:lnTo>
                <a:lnTo>
                  <a:pt x="0" y="12072733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72618" y="1666425"/>
            <a:ext cx="5079435" cy="2198972"/>
          </a:xfrm>
          <a:custGeom>
            <a:avLst/>
            <a:gdLst/>
            <a:ahLst/>
            <a:cxnLst/>
            <a:rect r="r" b="b" t="t" l="l"/>
            <a:pathLst>
              <a:path h="2198972" w="5079435">
                <a:moveTo>
                  <a:pt x="0" y="0"/>
                </a:moveTo>
                <a:lnTo>
                  <a:pt x="5079435" y="0"/>
                </a:lnTo>
                <a:lnTo>
                  <a:pt x="5079435" y="2198972"/>
                </a:lnTo>
                <a:lnTo>
                  <a:pt x="0" y="2198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132901" y="-292655"/>
            <a:ext cx="5079435" cy="2198972"/>
          </a:xfrm>
          <a:custGeom>
            <a:avLst/>
            <a:gdLst/>
            <a:ahLst/>
            <a:cxnLst/>
            <a:rect r="r" b="b" t="t" l="l"/>
            <a:pathLst>
              <a:path h="2198972" w="5079435">
                <a:moveTo>
                  <a:pt x="0" y="0"/>
                </a:moveTo>
                <a:lnTo>
                  <a:pt x="5079435" y="0"/>
                </a:lnTo>
                <a:lnTo>
                  <a:pt x="5079435" y="2198973"/>
                </a:lnTo>
                <a:lnTo>
                  <a:pt x="0" y="21989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161970" y="6151648"/>
            <a:ext cx="5079435" cy="2198972"/>
          </a:xfrm>
          <a:custGeom>
            <a:avLst/>
            <a:gdLst/>
            <a:ahLst/>
            <a:cxnLst/>
            <a:rect r="r" b="b" t="t" l="l"/>
            <a:pathLst>
              <a:path h="2198972" w="5079435">
                <a:moveTo>
                  <a:pt x="0" y="0"/>
                </a:moveTo>
                <a:lnTo>
                  <a:pt x="5079435" y="0"/>
                </a:lnTo>
                <a:lnTo>
                  <a:pt x="5079435" y="2198973"/>
                </a:lnTo>
                <a:lnTo>
                  <a:pt x="0" y="21989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01955" y="9056245"/>
            <a:ext cx="2842936" cy="1230755"/>
          </a:xfrm>
          <a:custGeom>
            <a:avLst/>
            <a:gdLst/>
            <a:ahLst/>
            <a:cxnLst/>
            <a:rect r="r" b="b" t="t" l="l"/>
            <a:pathLst>
              <a:path h="1230755" w="2842936">
                <a:moveTo>
                  <a:pt x="0" y="0"/>
                </a:moveTo>
                <a:lnTo>
                  <a:pt x="2842937" y="0"/>
                </a:lnTo>
                <a:lnTo>
                  <a:pt x="2842937" y="1230755"/>
                </a:lnTo>
                <a:lnTo>
                  <a:pt x="0" y="1230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7421132" y="3520320"/>
            <a:ext cx="4949112" cy="2631328"/>
            <a:chOff x="0" y="0"/>
            <a:chExt cx="1303470" cy="69302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03470" cy="693025"/>
            </a:xfrm>
            <a:custGeom>
              <a:avLst/>
              <a:gdLst/>
              <a:ahLst/>
              <a:cxnLst/>
              <a:rect r="r" b="b" t="t" l="l"/>
              <a:pathLst>
                <a:path h="693025" w="1303470">
                  <a:moveTo>
                    <a:pt x="0" y="0"/>
                  </a:moveTo>
                  <a:lnTo>
                    <a:pt x="1303470" y="0"/>
                  </a:lnTo>
                  <a:lnTo>
                    <a:pt x="1303470" y="693025"/>
                  </a:lnTo>
                  <a:lnTo>
                    <a:pt x="0" y="693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303470" cy="721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3144892" y="142875"/>
            <a:ext cx="11574691" cy="2242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84"/>
              </a:lnSpc>
            </a:pPr>
            <a:r>
              <a:rPr lang="en-US" b="true" sz="84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USE OF AI </a:t>
            </a:r>
          </a:p>
          <a:p>
            <a:pPr algn="ctr">
              <a:lnSpc>
                <a:spcPts val="8584"/>
              </a:lnSpc>
            </a:pPr>
            <a:r>
              <a:rPr lang="en-US" b="true" sz="8499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OUTSIDE INDIA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80524" y="9402482"/>
            <a:ext cx="4401711" cy="22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8"/>
              </a:lnSpc>
              <a:spcBef>
                <a:spcPct val="0"/>
              </a:spcBef>
            </a:pPr>
            <a:r>
              <a:rPr lang="en-US" sz="122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www.reallygreatsite.com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347815" y="4731209"/>
            <a:ext cx="5461234" cy="1271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90"/>
              </a:lnSpc>
            </a:pPr>
            <a:r>
              <a:rPr lang="en-US" sz="3564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 TESLA AUTOPILOT</a:t>
            </a:r>
          </a:p>
          <a:p>
            <a:pPr algn="ctr">
              <a:lnSpc>
                <a:spcPts val="4990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0278211" y="4731209"/>
            <a:ext cx="3895531" cy="643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84"/>
              </a:lnSpc>
              <a:spcBef>
                <a:spcPct val="0"/>
              </a:spcBef>
            </a:pPr>
            <a:r>
              <a:rPr lang="en-US" b="true" sz="356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 Collection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144892" y="5667512"/>
            <a:ext cx="6287158" cy="1777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39"/>
              </a:lnSpc>
            </a:pPr>
            <a:r>
              <a:rPr lang="en-US" sz="2528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USES NEURAL NETWORKS AND COMPUTER VISION FOR AUTONOMOUS DRIVING</a:t>
            </a:r>
          </a:p>
          <a:p>
            <a:pPr algn="ctr">
              <a:lnSpc>
                <a:spcPts val="3539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9987741" y="5667512"/>
            <a:ext cx="4476470" cy="2697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41"/>
              </a:lnSpc>
            </a:pPr>
            <a:r>
              <a:rPr lang="en-US" sz="252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AI OPTIMISES DELIVERY ROUTES, ROBOTS, AND DEMAND FORECASTING.</a:t>
            </a:r>
          </a:p>
          <a:p>
            <a:pPr algn="ctr">
              <a:lnSpc>
                <a:spcPts val="3541"/>
              </a:lnSpc>
            </a:pPr>
            <a:r>
              <a:rPr lang="en-US" sz="252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EVEN THE SUGGESTION ARE MAINTAINED BY AI</a:t>
            </a:r>
          </a:p>
          <a:p>
            <a:pPr algn="ctr">
              <a:lnSpc>
                <a:spcPts val="354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45599" y="1547761"/>
            <a:ext cx="20590236" cy="2059023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0">
            <a:off x="9645599" y="4004114"/>
            <a:ext cx="10483567" cy="8229600"/>
          </a:xfrm>
          <a:custGeom>
            <a:avLst/>
            <a:gdLst/>
            <a:ahLst/>
            <a:cxnLst/>
            <a:rect r="r" b="b" t="t" l="l"/>
            <a:pathLst>
              <a:path h="8229600" w="10483567">
                <a:moveTo>
                  <a:pt x="10483566" y="0"/>
                </a:moveTo>
                <a:lnTo>
                  <a:pt x="0" y="0"/>
                </a:lnTo>
                <a:lnTo>
                  <a:pt x="0" y="8229600"/>
                </a:lnTo>
                <a:lnTo>
                  <a:pt x="10483566" y="8229600"/>
                </a:lnTo>
                <a:lnTo>
                  <a:pt x="1048356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52620" y="3570671"/>
            <a:ext cx="8391380" cy="1572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71"/>
              </a:lnSpc>
            </a:pPr>
            <a:r>
              <a:rPr lang="en-US" b="true" sz="1062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6393569" y="7797889"/>
            <a:ext cx="321025" cy="32102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196188" y="2529803"/>
            <a:ext cx="881574" cy="88157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240E3D">
                      <a:alpha val="100000"/>
                    </a:srgbClr>
                  </a:gs>
                  <a:gs pos="100000">
                    <a:srgbClr val="690088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324062" y="2657677"/>
            <a:ext cx="625825" cy="625825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DAG5oBnQmDs</dc:identifier>
  <dcterms:modified xsi:type="dcterms:W3CDTF">2011-08-01T06:04:30Z</dcterms:modified>
  <cp:revision>1</cp:revision>
  <dc:title>Add a subheading</dc:title>
</cp:coreProperties>
</file>

<file path=docProps/thumbnail.jpeg>
</file>